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1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63"/>
  </p:normalViewPr>
  <p:slideViewPr>
    <p:cSldViewPr snapToGrid="0" snapToObjects="1">
      <p:cViewPr>
        <p:scale>
          <a:sx n="87" d="100"/>
          <a:sy n="87" d="100"/>
        </p:scale>
        <p:origin x="14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6A02E-4187-5447-96C5-88F7861EA04A}" type="datetimeFigureOut">
              <a:rPr lang="en-US" smtClean="0"/>
              <a:t>4/7/16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EF1C9-F732-4A44-9755-FC0EFC500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34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EF1C9-F732-4A44-9755-FC0EFC500D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3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5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9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6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8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9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B4960-CFEF-FC46-9873-9AA2330AAB52}" type="datetimeFigureOut">
              <a:rPr lang="en-US" smtClean="0"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E3B7A-79C6-D945-9945-C8317D04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11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ubs.usgs.gov/of/2006/1217/of2006-1217_map/of2006-1217_fig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9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1632"/>
            <a:ext cx="12192000" cy="19160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Geomorphic evolution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active landscapes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961" y="3890073"/>
            <a:ext cx="9643872" cy="1655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			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       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Katherine Boot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	             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Mentor: Dr. Arjun </a:t>
            </a:r>
            <a:r>
              <a:rPr lang="en-US" dirty="0" err="1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Heimsath</a:t>
            </a:r>
            <a:endParaRPr lang="en-US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School of Earth and Space Exploration, ASU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070" y="0"/>
            <a:ext cx="708293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Introduction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6902" y="1325563"/>
            <a:ext cx="6415549" cy="4351338"/>
          </a:xfrm>
        </p:spPr>
        <p:txBody>
          <a:bodyPr>
            <a:normAutofit lnSpcReduction="10000"/>
          </a:bodyPr>
          <a:lstStyle/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Erosion mitigation is a considerable research focus in upland agricultural regions.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Objective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Map exposed bedrock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where the production and erosion rate are near to maximum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 the San Bernardino Mountains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14" y="215353"/>
            <a:ext cx="4527756" cy="3005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14" y="3376143"/>
            <a:ext cx="4527756" cy="3282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314" y="2913235"/>
            <a:ext cx="132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(Amen 2016)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81314" y="6350988"/>
            <a:ext cx="3538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(Natural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Resources Conservation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Service)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81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Soil Production Processes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32" y="1047221"/>
            <a:ext cx="7865534" cy="5004152"/>
          </a:xfrm>
        </p:spPr>
      </p:pic>
      <p:sp>
        <p:nvSpPr>
          <p:cNvPr id="5" name="TextBox 4"/>
          <p:cNvSpPr txBox="1"/>
          <p:nvPr/>
        </p:nvSpPr>
        <p:spPr>
          <a:xfrm>
            <a:off x="2183798" y="6051373"/>
            <a:ext cx="851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Figure 1 - “The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soil production function and landscape equilibrium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.”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Heimsath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et. al. (1997). </a:t>
            </a:r>
          </a:p>
        </p:txBody>
      </p:sp>
    </p:spTree>
    <p:extLst>
      <p:ext uri="{BB962C8B-B14F-4D97-AF65-F5344CB8AC3E}">
        <p14:creationId xmlns:p14="http://schemas.microsoft.com/office/powerpoint/2010/main" val="15741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Soil Erosion Processes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23" y="845345"/>
            <a:ext cx="11789601" cy="57961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Soil Creep					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ioturbation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reeze-thaw</a:t>
            </a:r>
          </a:p>
          <a:p>
            <a:pPr lvl="1"/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shrink-swell</a:t>
            </a:r>
          </a:p>
          <a:p>
            <a:pPr lvl="1"/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Threshold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topography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hillslope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is defined by bedrock landsliding and bedrock strength rather than steady soil creep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Exposed bedrock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- indicates that local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erosion rates exceed production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rates.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0723" y="3099242"/>
            <a:ext cx="4292602" cy="2052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Stochastic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andslides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bedrock strength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lope failure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 b="29685"/>
          <a:stretch/>
        </p:blipFill>
        <p:spPr>
          <a:xfrm>
            <a:off x="4125956" y="1430953"/>
            <a:ext cx="7733795" cy="33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996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San Bernardino Mountains	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96" y="901205"/>
            <a:ext cx="6429511" cy="15092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Actively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uplifting fault zone 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South blocks– high relief 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North blocks– low relief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hreshold topography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6" y="22633890"/>
            <a:ext cx="9514739" cy="5191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6" y="22786290"/>
            <a:ext cx="9514739" cy="5191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" y="22938690"/>
            <a:ext cx="9514739" cy="5191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16" y="23091090"/>
            <a:ext cx="9514739" cy="5191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2632376"/>
            <a:ext cx="6240274" cy="378582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949677" y="901205"/>
            <a:ext cx="3966219" cy="153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endParaRPr lang="en-US" sz="19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local </a:t>
            </a:r>
            <a:r>
              <a:rPr lang="en-US" sz="1900" dirty="0">
                <a:latin typeface="Arial" charset="0"/>
                <a:ea typeface="Arial" charset="0"/>
                <a:cs typeface="Arial" charset="0"/>
              </a:rPr>
              <a:t>base level </a:t>
            </a: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drop</a:t>
            </a:r>
          </a:p>
          <a:p>
            <a:pPr lvl="1">
              <a:lnSpc>
                <a:spcPct val="100000"/>
              </a:lnSpc>
            </a:pPr>
            <a:r>
              <a:rPr lang="en-US" sz="1900" dirty="0" err="1" smtClean="0">
                <a:latin typeface="Arial" charset="0"/>
                <a:ea typeface="Arial" charset="0"/>
                <a:cs typeface="Arial" charset="0"/>
              </a:rPr>
              <a:t>hillslope</a:t>
            </a: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 steepening</a:t>
            </a:r>
          </a:p>
          <a:p>
            <a:pPr lvl="1">
              <a:lnSpc>
                <a:spcPct val="100000"/>
              </a:lnSpc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adapting </a:t>
            </a:r>
            <a:r>
              <a:rPr lang="en-US" sz="1900" dirty="0">
                <a:latin typeface="Arial" charset="0"/>
                <a:ea typeface="Arial" charset="0"/>
                <a:cs typeface="Arial" charset="0"/>
              </a:rPr>
              <a:t>channel </a:t>
            </a: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systems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0288" y="6442784"/>
            <a:ext cx="6563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Figure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2 –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Map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definable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structural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 smtClean="0">
                <a:latin typeface="Arial" charset="0"/>
                <a:ea typeface="Arial" charset="0"/>
                <a:cs typeface="Arial" charset="0"/>
              </a:rPr>
              <a:t>blocks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.                       (Morton et al. 2006)  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5322" y="6458174"/>
            <a:ext cx="512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Figure 3 	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	           (Google Earth</a:t>
            </a:r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, 2016)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22" y="901206"/>
            <a:ext cx="5013296" cy="54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07625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Exposed Bedrock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73" y="1194618"/>
            <a:ext cx="5818245" cy="5488069"/>
          </a:xfrm>
        </p:spPr>
        <p:txBody>
          <a:bodyPr>
            <a:normAutofit/>
          </a:bodyPr>
          <a:lstStyle/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transition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from steady-state to stochastic erosional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processes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Physical characteristics 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Blocky, fractured masses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Vertical cliff faces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Hill slope/gradient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Vegetation cover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03" r="44298" b="43947"/>
          <a:stretch/>
        </p:blipFill>
        <p:spPr>
          <a:xfrm>
            <a:off x="6430363" y="262084"/>
            <a:ext cx="5503677" cy="2923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14408" b="20645"/>
          <a:stretch/>
        </p:blipFill>
        <p:spPr>
          <a:xfrm>
            <a:off x="6430363" y="3435994"/>
            <a:ext cx="5503677" cy="32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6341806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Research Goals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04" y="1690688"/>
            <a:ext cx="6592528" cy="46216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Objective – Map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exposed bedrock where the production and erosion rate are near to maximum in the San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Bernardino Mountains.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osmogenic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radionuclide dating (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 )</a:t>
            </a:r>
          </a:p>
          <a:p>
            <a:pPr marL="0" indent="0">
              <a:buNone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Field measurements - soil thickness,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saprolite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/regolith, weathering formations</a:t>
            </a:r>
          </a:p>
          <a:p>
            <a:pPr marL="0" indent="0">
              <a:buNone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Research from similar localities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16" y="1690688"/>
            <a:ext cx="4343400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4416" y="5195888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5                   (W&amp;M Department of Geology, 2011)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67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15015" cy="1415844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Conclusion	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14" y="1415845"/>
            <a:ext cx="7252386" cy="5191432"/>
          </a:xfrm>
        </p:spPr>
        <p:txBody>
          <a:bodyPr>
            <a:normAutofit/>
          </a:bodyPr>
          <a:lstStyle/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uantify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human and environmental effects on soil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production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encourage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sustainable development in agriculture, resource management, etc.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/>
              <a:t>minimize </a:t>
            </a:r>
            <a:r>
              <a:rPr lang="en-US" dirty="0"/>
              <a:t>human impact on soil condition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predict the evolution </a:t>
            </a:r>
            <a:r>
              <a:rPr lang="en-US" dirty="0" smtClean="0"/>
              <a:t>of </a:t>
            </a:r>
            <a:r>
              <a:rPr lang="en-US" dirty="0"/>
              <a:t>landscape erosion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5" y="114402"/>
            <a:ext cx="4246691" cy="6492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015" y="6607277"/>
            <a:ext cx="4370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4 		                  (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DiBiase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et al. 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Works Cited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26" y="1325563"/>
            <a:ext cx="11444748" cy="4752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34°16'6.19"N, 116°53'19.20 »W. Google </a:t>
            </a:r>
            <a:r>
              <a:rPr lang="fr-FR" sz="1400" dirty="0" err="1">
                <a:latin typeface="Arial" charset="0"/>
                <a:ea typeface="Arial" charset="0"/>
                <a:cs typeface="Arial" charset="0"/>
              </a:rPr>
              <a:t>Earth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. April 9, 2013. </a:t>
            </a:r>
            <a:r>
              <a:rPr lang="fr-FR" sz="1400" dirty="0" err="1">
                <a:latin typeface="Arial" charset="0"/>
                <a:ea typeface="Arial" charset="0"/>
                <a:cs typeface="Arial" charset="0"/>
              </a:rPr>
              <a:t>January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26, 2016</a:t>
            </a:r>
          </a:p>
          <a:p>
            <a:pPr marL="0" indent="0">
              <a:buNone/>
            </a:pP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Amen, Hal. "30 Spectacular Examples of Terraced Agriculture [PICs]."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Matador Network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N.p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., 4 Sept. 2012. Web. 05 Apr. 2016.</a:t>
            </a:r>
          </a:p>
          <a:p>
            <a:pPr marL="0" indent="0">
              <a:buNone/>
            </a:pP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DiBiase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Roman A., Arjun M.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Heimsath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Kelin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X. Whipple. “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Hillslope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response to tectonic forcing in threshold landscapes.”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Earth Surface Processes and Landforms 37.8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(2012): 855 – 865. </a:t>
            </a:r>
          </a:p>
          <a:p>
            <a:pPr marL="0" indent="0">
              <a:buNone/>
            </a:pP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Heimsath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Arjun M., William E. Dietrich,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Kunihiko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Nishiizume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and Robert C.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Finkel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The soil production function and landscape equilibrium.”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Nature, v. 388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(1997):358 – 361. </a:t>
            </a:r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Morton, Douglas M., Fred K. Miller, Pamela M. Cossette, Kelly R. </a:t>
            </a:r>
            <a:r>
              <a:rPr lang="fr-FR" sz="1400" dirty="0" err="1" smtClean="0">
                <a:latin typeface="Arial" charset="0"/>
                <a:ea typeface="Arial" charset="0"/>
                <a:cs typeface="Arial" charset="0"/>
              </a:rPr>
              <a:t>Bovard</a:t>
            </a:r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Geologic Map of the San Bernardino and Santa Ana 30' x 60' quadrangles,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California.”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USGS. (</a:t>
            </a:r>
            <a:r>
              <a:rPr lang="fr-FR" sz="1400" dirty="0" err="1" smtClean="0">
                <a:latin typeface="Arial" charset="0"/>
                <a:ea typeface="Arial" charset="0"/>
                <a:cs typeface="Arial" charset="0"/>
              </a:rPr>
              <a:t>Dec</a:t>
            </a:r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. 17, 2006): 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  <a:hlinkClick r:id="rId2"/>
              </a:rPr>
              <a:t>http</a:t>
            </a:r>
            <a:r>
              <a:rPr lang="de-DE" sz="1400" dirty="0">
                <a:latin typeface="Arial" charset="0"/>
                <a:ea typeface="Arial" charset="0"/>
                <a:cs typeface="Arial" charset="0"/>
                <a:hlinkClick r:id="rId2"/>
              </a:rPr>
              <a:t>://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  <a:hlinkClick r:id="rId2"/>
              </a:rPr>
              <a:t>pubs.usgs.gov/of/2006/1217/of2006-1217_map/of2006-1217_fig3.pdf</a:t>
            </a:r>
            <a:endParaRPr lang="de-DE" sz="1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Natural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Resources Conservation Service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”80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Years Helping People Help the Land: A Brief History of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NRCS</a:t>
            </a:r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USDA,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n.d.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Web. 05 Apr. 2016.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/>
              <a:t>"Piedmont </a:t>
            </a:r>
            <a:r>
              <a:rPr lang="en-US" sz="1400" dirty="0" err="1" smtClean="0"/>
              <a:t>Saprolite</a:t>
            </a:r>
            <a:r>
              <a:rPr lang="en-US" sz="1400" dirty="0" smtClean="0"/>
              <a:t>.”</a:t>
            </a:r>
            <a:r>
              <a:rPr lang="en-US" sz="1400" dirty="0"/>
              <a:t> </a:t>
            </a:r>
            <a:r>
              <a:rPr lang="en-US" sz="1400" i="1" dirty="0" smtClean="0"/>
              <a:t>The </a:t>
            </a:r>
            <a:r>
              <a:rPr lang="en-US" sz="1400" i="1" dirty="0"/>
              <a:t>Geology of Virginia</a:t>
            </a:r>
            <a:r>
              <a:rPr lang="en-US" sz="1400" dirty="0"/>
              <a:t>. W&amp;M Department of Geology, 2011. Web. 05 Apr. 2016.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16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2169</TotalTime>
  <Words>244</Words>
  <Application>Microsoft Macintosh PowerPoint</Application>
  <PresentationFormat>Widescreen</PresentationFormat>
  <Paragraphs>92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Geomorphic evolution in active landscapes</vt:lpstr>
      <vt:lpstr>Introduction</vt:lpstr>
      <vt:lpstr>Soil Production Processes</vt:lpstr>
      <vt:lpstr>Soil Erosion Processes</vt:lpstr>
      <vt:lpstr>San Bernardino Mountains </vt:lpstr>
      <vt:lpstr>Exposed Bedrock</vt:lpstr>
      <vt:lpstr>Research Goals</vt:lpstr>
      <vt:lpstr>Conclusion </vt:lpstr>
      <vt:lpstr>Works Cited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Geomorphic evolution in active landscapes.</dc:title>
  <dc:creator>Katherine Boot (Student)</dc:creator>
  <cp:lastModifiedBy>Katherine Boot (Student)</cp:lastModifiedBy>
  <cp:revision>66</cp:revision>
  <dcterms:created xsi:type="dcterms:W3CDTF">2016-04-07T04:35:33Z</dcterms:created>
  <dcterms:modified xsi:type="dcterms:W3CDTF">2016-04-09T03:25:16Z</dcterms:modified>
</cp:coreProperties>
</file>